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64" r:id="rId5"/>
    <p:sldId id="258" r:id="rId6"/>
    <p:sldId id="272" r:id="rId7"/>
    <p:sldId id="265" r:id="rId8"/>
    <p:sldId id="263" r:id="rId9"/>
    <p:sldId id="261" r:id="rId10"/>
    <p:sldId id="271" r:id="rId11"/>
    <p:sldId id="270" r:id="rId12"/>
    <p:sldId id="269" r:id="rId13"/>
    <p:sldId id="267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3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2004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55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2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81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3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4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0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9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E4B55F3-C1D0-4B5B-BB90-CBE521B27E9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E83F982-5421-42FA-967E-2351F8969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5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10" Type="http://schemas.openxmlformats.org/officeDocument/2006/relationships/image" Target="../media/image16.png"/><Relationship Id="rId4" Type="http://schemas.openxmlformats.org/officeDocument/2006/relationships/image" Target="../media/image11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D64F-9937-4FEC-651D-79477EBDE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Jpeg Compression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53BB9-46E7-B547-39FE-A48BDD61C6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Rodrigo Muñoz Gomez</a:t>
            </a:r>
          </a:p>
        </p:txBody>
      </p:sp>
    </p:spTree>
    <p:extLst>
      <p:ext uri="{BB962C8B-B14F-4D97-AF65-F5344CB8AC3E}">
        <p14:creationId xmlns:p14="http://schemas.microsoft.com/office/powerpoint/2010/main" val="236602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7D1F5-F685-2EFF-2C34-1AB6FADD3B1F}"/>
              </a:ext>
            </a:extLst>
          </p:cNvPr>
          <p:cNvSpPr txBox="1"/>
          <p:nvPr/>
        </p:nvSpPr>
        <p:spPr>
          <a:xfrm>
            <a:off x="243840" y="5791200"/>
            <a:ext cx="340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Tamaño</a:t>
            </a:r>
            <a:r>
              <a:rPr lang="en-US" dirty="0"/>
              <a:t> Original : 786 [</a:t>
            </a:r>
            <a:r>
              <a:rPr lang="en-US" dirty="0" err="1"/>
              <a:t>Kb</a:t>
            </a:r>
            <a:r>
              <a:rPr lang="en-US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3343F-33FD-662A-F86B-79F8F25BFBC1}"/>
              </a:ext>
            </a:extLst>
          </p:cNvPr>
          <p:cNvSpPr txBox="1"/>
          <p:nvPr/>
        </p:nvSpPr>
        <p:spPr>
          <a:xfrm>
            <a:off x="0" y="6488668"/>
            <a:ext cx="2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10" name="Picture 9" descr="A close-up of a monkey's face&#10;&#10;Description automatically generated">
            <a:extLst>
              <a:ext uri="{FF2B5EF4-FFF2-40B4-BE49-F238E27FC236}">
                <a16:creationId xmlns:a16="http://schemas.microsoft.com/office/drawing/2014/main" id="{19BC696D-36AC-167D-B221-B9E68B047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r="12553"/>
          <a:stretch/>
        </p:blipFill>
        <p:spPr>
          <a:xfrm>
            <a:off x="5040938" y="91916"/>
            <a:ext cx="2835182" cy="3337084"/>
          </a:xfrm>
          <a:prstGeom prst="rect">
            <a:avLst/>
          </a:prstGeom>
        </p:spPr>
      </p:pic>
      <p:pic>
        <p:nvPicPr>
          <p:cNvPr id="12" name="Picture 11" descr="A close-up of a baboon&#10;&#10;Description automatically generated">
            <a:extLst>
              <a:ext uri="{FF2B5EF4-FFF2-40B4-BE49-F238E27FC236}">
                <a16:creationId xmlns:a16="http://schemas.microsoft.com/office/drawing/2014/main" id="{49751493-9EEA-276A-5109-6768B9294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r="12553"/>
          <a:stretch/>
        </p:blipFill>
        <p:spPr>
          <a:xfrm>
            <a:off x="8339206" y="91916"/>
            <a:ext cx="2835181" cy="3337084"/>
          </a:xfrm>
          <a:prstGeom prst="rect">
            <a:avLst/>
          </a:prstGeom>
        </p:spPr>
      </p:pic>
      <p:pic>
        <p:nvPicPr>
          <p:cNvPr id="14" name="Picture 13" descr="A close-up of a baboon&#10;&#10;Description automatically generated">
            <a:extLst>
              <a:ext uri="{FF2B5EF4-FFF2-40B4-BE49-F238E27FC236}">
                <a16:creationId xmlns:a16="http://schemas.microsoft.com/office/drawing/2014/main" id="{0DD46E04-63C9-91A3-9D70-68F4AA5B5F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r="12553"/>
          <a:stretch/>
        </p:blipFill>
        <p:spPr>
          <a:xfrm>
            <a:off x="8339206" y="3429000"/>
            <a:ext cx="2835181" cy="3337084"/>
          </a:xfrm>
          <a:prstGeom prst="rect">
            <a:avLst/>
          </a:prstGeom>
        </p:spPr>
      </p:pic>
      <p:pic>
        <p:nvPicPr>
          <p:cNvPr id="16" name="Picture 15" descr="A close up of a baboon&#10;&#10;Description automatically generated">
            <a:extLst>
              <a:ext uri="{FF2B5EF4-FFF2-40B4-BE49-F238E27FC236}">
                <a16:creationId xmlns:a16="http://schemas.microsoft.com/office/drawing/2014/main" id="{E1488537-5469-5AAF-EBDA-A2CA6A9D39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2772"/>
          <a:stretch/>
        </p:blipFill>
        <p:spPr>
          <a:xfrm>
            <a:off x="5044954" y="3429000"/>
            <a:ext cx="2831165" cy="3337084"/>
          </a:xfrm>
          <a:prstGeom prst="rect">
            <a:avLst/>
          </a:prstGeom>
        </p:spPr>
      </p:pic>
      <p:pic>
        <p:nvPicPr>
          <p:cNvPr id="18" name="Picture 17" descr="A close-up of a baboon&#10;&#10;Description automatically generated">
            <a:extLst>
              <a:ext uri="{FF2B5EF4-FFF2-40B4-BE49-F238E27FC236}">
                <a16:creationId xmlns:a16="http://schemas.microsoft.com/office/drawing/2014/main" id="{CCB8D86D-C9ED-0488-6461-5B9C301C82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r="12553"/>
          <a:stretch/>
        </p:blipFill>
        <p:spPr>
          <a:xfrm>
            <a:off x="392138" y="980916"/>
            <a:ext cx="4086810" cy="48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4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AF8EA1-7DFE-E3B9-C1E3-9274F17B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9" y="973574"/>
            <a:ext cx="10810702" cy="5699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5C7DD-5C3E-2213-AF72-7DBCD489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80" y="0"/>
            <a:ext cx="9692640" cy="1325562"/>
          </a:xfrm>
        </p:spPr>
        <p:txBody>
          <a:bodyPr/>
          <a:lstStyle/>
          <a:p>
            <a:r>
              <a:rPr lang="en-US" dirty="0"/>
              <a:t>Random Image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6918B-9C2D-7FA3-56B3-0BAB11AF46B6}"/>
              </a:ext>
            </a:extLst>
          </p:cNvPr>
          <p:cNvSpPr txBox="1"/>
          <p:nvPr/>
        </p:nvSpPr>
        <p:spPr>
          <a:xfrm>
            <a:off x="0" y="6488668"/>
            <a:ext cx="2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1056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5E43AF-84BF-6675-5C8A-83B81211D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483692"/>
              </p:ext>
            </p:extLst>
          </p:nvPr>
        </p:nvGraphicFramePr>
        <p:xfrm>
          <a:off x="2103121" y="562374"/>
          <a:ext cx="6920547" cy="258267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99840">
                  <a:extLst>
                    <a:ext uri="{9D8B030D-6E8A-4147-A177-3AD203B41FA5}">
                      <a16:colId xmlns:a16="http://schemas.microsoft.com/office/drawing/2014/main" val="3461933069"/>
                    </a:ext>
                  </a:extLst>
                </a:gridCol>
                <a:gridCol w="1673569">
                  <a:extLst>
                    <a:ext uri="{9D8B030D-6E8A-4147-A177-3AD203B41FA5}">
                      <a16:colId xmlns:a16="http://schemas.microsoft.com/office/drawing/2014/main" val="2362156511"/>
                    </a:ext>
                  </a:extLst>
                </a:gridCol>
                <a:gridCol w="1673569">
                  <a:extLst>
                    <a:ext uri="{9D8B030D-6E8A-4147-A177-3AD203B41FA5}">
                      <a16:colId xmlns:a16="http://schemas.microsoft.com/office/drawing/2014/main" val="3552121872"/>
                    </a:ext>
                  </a:extLst>
                </a:gridCol>
                <a:gridCol w="1673569">
                  <a:extLst>
                    <a:ext uri="{9D8B030D-6E8A-4147-A177-3AD203B41FA5}">
                      <a16:colId xmlns:a16="http://schemas.microsoft.com/office/drawing/2014/main" val="969860524"/>
                    </a:ext>
                  </a:extLst>
                </a:gridCol>
              </a:tblGrid>
              <a:tr h="4856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Quality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Radio de </a:t>
                      </a:r>
                      <a:r>
                        <a:rPr lang="en-US" dirty="0" err="1"/>
                        <a:t>Compresion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84440"/>
                  </a:ext>
                </a:extLst>
              </a:tr>
              <a:tr h="4856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628014"/>
                  </a:ext>
                </a:extLst>
              </a:tr>
              <a:tr h="4856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465643"/>
                  </a:ext>
                </a:extLst>
              </a:tr>
              <a:tr h="4856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498"/>
                  </a:ext>
                </a:extLst>
              </a:tr>
              <a:tr h="4856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76325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0210546-4AC7-1FCF-C555-8936B7198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549535"/>
              </p:ext>
            </p:extLst>
          </p:nvPr>
        </p:nvGraphicFramePr>
        <p:xfrm>
          <a:off x="2113280" y="3576320"/>
          <a:ext cx="6910388" cy="26029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27597">
                  <a:extLst>
                    <a:ext uri="{9D8B030D-6E8A-4147-A177-3AD203B41FA5}">
                      <a16:colId xmlns:a16="http://schemas.microsoft.com/office/drawing/2014/main" val="3461933069"/>
                    </a:ext>
                  </a:extLst>
                </a:gridCol>
                <a:gridCol w="1727597">
                  <a:extLst>
                    <a:ext uri="{9D8B030D-6E8A-4147-A177-3AD203B41FA5}">
                      <a16:colId xmlns:a16="http://schemas.microsoft.com/office/drawing/2014/main" val="2362156511"/>
                    </a:ext>
                  </a:extLst>
                </a:gridCol>
                <a:gridCol w="1727597">
                  <a:extLst>
                    <a:ext uri="{9D8B030D-6E8A-4147-A177-3AD203B41FA5}">
                      <a16:colId xmlns:a16="http://schemas.microsoft.com/office/drawing/2014/main" val="3552121872"/>
                    </a:ext>
                  </a:extLst>
                </a:gridCol>
                <a:gridCol w="1727597">
                  <a:extLst>
                    <a:ext uri="{9D8B030D-6E8A-4147-A177-3AD203B41FA5}">
                      <a16:colId xmlns:a16="http://schemas.microsoft.com/office/drawing/2014/main" val="969860524"/>
                    </a:ext>
                  </a:extLst>
                </a:gridCol>
              </a:tblGrid>
              <a:tr h="490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Quality</a:t>
                      </a:r>
                    </a:p>
                    <a:p>
                      <a:pPr algn="ctr"/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Radio de </a:t>
                      </a:r>
                      <a:r>
                        <a:rPr lang="en-US" dirty="0" err="1"/>
                        <a:t>Compresion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84440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628014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465643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498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763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9FCFA2-8C0F-DE55-6B78-07177FB210EB}"/>
              </a:ext>
            </a:extLst>
          </p:cNvPr>
          <p:cNvSpPr txBox="1"/>
          <p:nvPr/>
        </p:nvSpPr>
        <p:spPr>
          <a:xfrm>
            <a:off x="2103120" y="3244334"/>
            <a:ext cx="691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Lena 512x512 | Entropy :  7.75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74695-C2EC-7451-AF72-C078A2FE01D6}"/>
              </a:ext>
            </a:extLst>
          </p:cNvPr>
          <p:cNvSpPr txBox="1"/>
          <p:nvPr/>
        </p:nvSpPr>
        <p:spPr>
          <a:xfrm>
            <a:off x="2103120" y="193042"/>
            <a:ext cx="692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Pucon</a:t>
            </a:r>
            <a:r>
              <a:rPr lang="en-US" dirty="0"/>
              <a:t> 1860x1632 | Entropy : 7.8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494B7-2BCC-0257-37C8-A2BA889AC421}"/>
              </a:ext>
            </a:extLst>
          </p:cNvPr>
          <p:cNvSpPr txBox="1"/>
          <p:nvPr/>
        </p:nvSpPr>
        <p:spPr>
          <a:xfrm>
            <a:off x="0" y="6488668"/>
            <a:ext cx="43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6689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8749-E2BC-9062-EB69-A8ADA758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de Error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F5C2B0-8CDB-0433-5976-DD0983A63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63850"/>
            <a:ext cx="5188699" cy="338887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9C5F4A-0DF9-D1F2-5F3D-3CD1D9960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2" y="2054511"/>
            <a:ext cx="5020266" cy="3198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5819A2-0064-D92D-3FD2-BAB990CBA920}"/>
              </a:ext>
            </a:extLst>
          </p:cNvPr>
          <p:cNvSpPr txBox="1"/>
          <p:nvPr/>
        </p:nvSpPr>
        <p:spPr>
          <a:xfrm>
            <a:off x="0" y="6488668"/>
            <a:ext cx="46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9906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E24B-8BD5-9B7B-618D-3BCC0FC1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BA8F-A0B5-2510-90BA-0981FFF3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20240"/>
            <a:ext cx="8595360" cy="4351337"/>
          </a:xfrm>
        </p:spPr>
        <p:txBody>
          <a:bodyPr/>
          <a:lstStyle/>
          <a:p>
            <a:r>
              <a:rPr lang="es-ES" dirty="0"/>
              <a:t>JPEG es eficaz en la compresión de imágenes, permitiendo variar la calidad de compresión. Es un método con pérdida de datos, aunque a menudo es imperceptible para el ojo humano.</a:t>
            </a:r>
          </a:p>
          <a:p>
            <a:r>
              <a:rPr lang="es-ES" dirty="0"/>
              <a:t>Trabajar en un espacio de colores diferente a RGB mejora significativamente el radio de compresión.</a:t>
            </a:r>
          </a:p>
          <a:p>
            <a:r>
              <a:rPr lang="es-ES" dirty="0"/>
              <a:t>JPEG agiliza la transferencia de datos al mejorar el tiempo de transmisión.</a:t>
            </a:r>
          </a:p>
          <a:p>
            <a:r>
              <a:rPr lang="es-ES" dirty="0"/>
              <a:t>La elección de una matriz de cuantización óptima es clave para la compresión.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E9595-4DCE-F297-AB69-AE2B6803F769}"/>
              </a:ext>
            </a:extLst>
          </p:cNvPr>
          <p:cNvSpPr txBox="1"/>
          <p:nvPr/>
        </p:nvSpPr>
        <p:spPr>
          <a:xfrm>
            <a:off x="0" y="64886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6558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untain with snow on top&#10;&#10;Description automatically generated">
            <a:extLst>
              <a:ext uri="{FF2B5EF4-FFF2-40B4-BE49-F238E27FC236}">
                <a16:creationId xmlns:a16="http://schemas.microsoft.com/office/drawing/2014/main" id="{7D82C295-F268-11DE-94C9-F8BB42EF3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5" r="11620" b="10027"/>
          <a:stretch/>
        </p:blipFill>
        <p:spPr>
          <a:xfrm>
            <a:off x="472416" y="1809216"/>
            <a:ext cx="4662041" cy="4323926"/>
          </a:xfrm>
        </p:spPr>
      </p:pic>
      <p:pic>
        <p:nvPicPr>
          <p:cNvPr id="7" name="Picture 6" descr="A mountain range with a purple background&#10;&#10;Description automatically generated with medium confidence">
            <a:extLst>
              <a:ext uri="{FF2B5EF4-FFF2-40B4-BE49-F238E27FC236}">
                <a16:creationId xmlns:a16="http://schemas.microsoft.com/office/drawing/2014/main" id="{2BE5E752-9B56-A07A-B269-EDE8619A3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8" r="10863" b="10516"/>
          <a:stretch/>
        </p:blipFill>
        <p:spPr>
          <a:xfrm>
            <a:off x="5257153" y="4059744"/>
            <a:ext cx="2346036" cy="2006476"/>
          </a:xfrm>
          <a:prstGeom prst="rect">
            <a:avLst/>
          </a:prstGeom>
        </p:spPr>
      </p:pic>
      <p:pic>
        <p:nvPicPr>
          <p:cNvPr id="11" name="Picture 10" descr="A mountain range with a red and yellow sky&#10;&#10;Description automatically generated with medium confidence">
            <a:extLst>
              <a:ext uri="{FF2B5EF4-FFF2-40B4-BE49-F238E27FC236}">
                <a16:creationId xmlns:a16="http://schemas.microsoft.com/office/drawing/2014/main" id="{18330782-C092-8EF8-F4B6-673021DFA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7" t="-273" r="12578" b="9660"/>
          <a:stretch/>
        </p:blipFill>
        <p:spPr>
          <a:xfrm>
            <a:off x="7725885" y="4034107"/>
            <a:ext cx="2148385" cy="2057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D9139-C4EB-17ED-CFB8-92752E872F71}"/>
              </a:ext>
            </a:extLst>
          </p:cNvPr>
          <p:cNvSpPr txBox="1"/>
          <p:nvPr/>
        </p:nvSpPr>
        <p:spPr>
          <a:xfrm>
            <a:off x="1988240" y="6133142"/>
            <a:ext cx="175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1 :  Canal 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B7B78-5E2A-B4CC-77C5-FD97379CB3E9}"/>
              </a:ext>
            </a:extLst>
          </p:cNvPr>
          <p:cNvSpPr txBox="1"/>
          <p:nvPr/>
        </p:nvSpPr>
        <p:spPr>
          <a:xfrm>
            <a:off x="5554590" y="6133142"/>
            <a:ext cx="175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3  : Canal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Cb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963BE-9913-5E54-8AC6-E8671AF165E2}"/>
              </a:ext>
            </a:extLst>
          </p:cNvPr>
          <p:cNvSpPr txBox="1"/>
          <p:nvPr/>
        </p:nvSpPr>
        <p:spPr>
          <a:xfrm>
            <a:off x="8123108" y="6133142"/>
            <a:ext cx="175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4 : Canal Cr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54A618-0583-4033-ACF4-C4C11446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05475"/>
            <a:ext cx="9692640" cy="1325562"/>
          </a:xfrm>
        </p:spPr>
        <p:txBody>
          <a:bodyPr/>
          <a:lstStyle/>
          <a:p>
            <a:r>
              <a:rPr lang="en-US" dirty="0"/>
              <a:t>Croma Subsampling y Padding</a:t>
            </a:r>
          </a:p>
        </p:txBody>
      </p:sp>
      <p:pic>
        <p:nvPicPr>
          <p:cNvPr id="18" name="Picture 17" descr="A close-up of a tree&#10;&#10;Description automatically generated">
            <a:extLst>
              <a:ext uri="{FF2B5EF4-FFF2-40B4-BE49-F238E27FC236}">
                <a16:creationId xmlns:a16="http://schemas.microsoft.com/office/drawing/2014/main" id="{CB0C7970-536F-13EA-9094-A73BA290A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6" t="7203" r="19432" b="10585"/>
          <a:stretch/>
        </p:blipFill>
        <p:spPr>
          <a:xfrm>
            <a:off x="6825856" y="2060257"/>
            <a:ext cx="1800058" cy="15272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05ECC9-05B6-14CB-4205-A24640F51CAC}"/>
              </a:ext>
            </a:extLst>
          </p:cNvPr>
          <p:cNvSpPr txBox="1"/>
          <p:nvPr/>
        </p:nvSpPr>
        <p:spPr>
          <a:xfrm>
            <a:off x="7048915" y="3623414"/>
            <a:ext cx="175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2  : Padding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CB965D-A83C-C3BC-3DD3-0CB7091F1036}"/>
              </a:ext>
            </a:extLst>
          </p:cNvPr>
          <p:cNvSpPr txBox="1"/>
          <p:nvPr/>
        </p:nvSpPr>
        <p:spPr>
          <a:xfrm>
            <a:off x="0" y="6488668"/>
            <a:ext cx="2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2145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C242-2B36-CBA7-D9E1-066976C3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Croma Subsampling</a:t>
            </a:r>
          </a:p>
        </p:txBody>
      </p:sp>
      <p:pic>
        <p:nvPicPr>
          <p:cNvPr id="5" name="Picture 4" descr="A mountain with snow on top&#10;&#10;Description automatically generated">
            <a:extLst>
              <a:ext uri="{FF2B5EF4-FFF2-40B4-BE49-F238E27FC236}">
                <a16:creationId xmlns:a16="http://schemas.microsoft.com/office/drawing/2014/main" id="{F86284D6-E84A-FBA7-79A2-371EF228F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5"/>
          <a:stretch/>
        </p:blipFill>
        <p:spPr>
          <a:xfrm>
            <a:off x="5334000" y="1921982"/>
            <a:ext cx="5928049" cy="4570258"/>
          </a:xfrm>
          <a:prstGeom prst="rect">
            <a:avLst/>
          </a:prstGeom>
        </p:spPr>
      </p:pic>
      <p:pic>
        <p:nvPicPr>
          <p:cNvPr id="7" name="Picture 6" descr="A grid of squares with a mountain in the background&#10;&#10;Description automatically generated">
            <a:extLst>
              <a:ext uri="{FF2B5EF4-FFF2-40B4-BE49-F238E27FC236}">
                <a16:creationId xmlns:a16="http://schemas.microsoft.com/office/drawing/2014/main" id="{5C2B57CF-31D0-F5AF-C168-A11B0923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982"/>
            <a:ext cx="6096000" cy="4570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899539-CA6E-74F8-BB6C-20619A796700}"/>
              </a:ext>
            </a:extLst>
          </p:cNvPr>
          <p:cNvSpPr txBox="1"/>
          <p:nvPr/>
        </p:nvSpPr>
        <p:spPr>
          <a:xfrm>
            <a:off x="1756769" y="6063015"/>
            <a:ext cx="2582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5  : Croma Subsampling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Cb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, Cr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C5F1A-943A-498D-E1F8-23AC13064BD8}"/>
              </a:ext>
            </a:extLst>
          </p:cNvPr>
          <p:cNvSpPr txBox="1"/>
          <p:nvPr/>
        </p:nvSpPr>
        <p:spPr>
          <a:xfrm>
            <a:off x="7341619" y="6063015"/>
            <a:ext cx="267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6 : Croma Subsampling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Y,Cb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y Cr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4465D-6090-93D7-D9BA-8A06368624CB}"/>
              </a:ext>
            </a:extLst>
          </p:cNvPr>
          <p:cNvSpPr txBox="1"/>
          <p:nvPr/>
        </p:nvSpPr>
        <p:spPr>
          <a:xfrm>
            <a:off x="-10160" y="6488668"/>
            <a:ext cx="2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46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1367-8446-C017-345D-EC9B5216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</a:p>
        </p:txBody>
      </p:sp>
      <p:pic>
        <p:nvPicPr>
          <p:cNvPr id="5" name="Content Placeholder 4" descr="A collection of squares with different shades of black and white&#10;&#10;Description automatically generated">
            <a:extLst>
              <a:ext uri="{FF2B5EF4-FFF2-40B4-BE49-F238E27FC236}">
                <a16:creationId xmlns:a16="http://schemas.microsoft.com/office/drawing/2014/main" id="{43C460B1-8E2C-9073-4379-E17E01B19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05" y="2047719"/>
            <a:ext cx="2806966" cy="2773943"/>
          </a:xfrm>
        </p:spPr>
      </p:pic>
      <p:pic>
        <p:nvPicPr>
          <p:cNvPr id="6" name="Picture 5" descr="A black and white squares with numbers&#10;&#10;Description automatically generated">
            <a:extLst>
              <a:ext uri="{FF2B5EF4-FFF2-40B4-BE49-F238E27FC236}">
                <a16:creationId xmlns:a16="http://schemas.microsoft.com/office/drawing/2014/main" id="{A2424992-64B4-447D-A73E-49426A318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6561" r="17228" b="10578"/>
          <a:stretch/>
        </p:blipFill>
        <p:spPr>
          <a:xfrm>
            <a:off x="203001" y="2036341"/>
            <a:ext cx="2806966" cy="2785321"/>
          </a:xfrm>
          <a:prstGeom prst="rect">
            <a:avLst/>
          </a:prstGeom>
        </p:spPr>
      </p:pic>
      <p:pic>
        <p:nvPicPr>
          <p:cNvPr id="7" name="Picture 6" descr="A blue squares with yellow numbers&#10;&#10;Description automatically generated">
            <a:extLst>
              <a:ext uri="{FF2B5EF4-FFF2-40B4-BE49-F238E27FC236}">
                <a16:creationId xmlns:a16="http://schemas.microsoft.com/office/drawing/2014/main" id="{04481ABC-3505-8E7F-FC8C-D0F4AC22E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0" t="6987" r="17283" b="10745"/>
          <a:stretch/>
        </p:blipFill>
        <p:spPr>
          <a:xfrm>
            <a:off x="4343547" y="2036338"/>
            <a:ext cx="2785323" cy="27853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A50565-512B-64C6-B0B0-90E10BA216B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009967" y="3429000"/>
            <a:ext cx="1333580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33ACFD-AA1D-760C-3447-F8EEB0069BA9}"/>
              </a:ext>
            </a:extLst>
          </p:cNvPr>
          <p:cNvSpPr txBox="1"/>
          <p:nvPr/>
        </p:nvSpPr>
        <p:spPr>
          <a:xfrm>
            <a:off x="374584" y="4931837"/>
            <a:ext cx="2463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7: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Señal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2D 8x8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6AEBB-F37D-FF70-B5B1-DE14A6A59DB2}"/>
              </a:ext>
            </a:extLst>
          </p:cNvPr>
          <p:cNvSpPr txBox="1"/>
          <p:nvPr/>
        </p:nvSpPr>
        <p:spPr>
          <a:xfrm>
            <a:off x="4864100" y="4920455"/>
            <a:ext cx="2463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8 : DCT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Señal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2D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2749F-5555-C3A6-40FF-0B21E5330179}"/>
              </a:ext>
            </a:extLst>
          </p:cNvPr>
          <p:cNvSpPr txBox="1"/>
          <p:nvPr/>
        </p:nvSpPr>
        <p:spPr>
          <a:xfrm>
            <a:off x="8424588" y="4920456"/>
            <a:ext cx="2463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9  : 64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Señales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Basicas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E96FA-BB7B-78B6-7445-CE931B0C9C6F}"/>
              </a:ext>
            </a:extLst>
          </p:cNvPr>
          <p:cNvSpPr txBox="1"/>
          <p:nvPr/>
        </p:nvSpPr>
        <p:spPr>
          <a:xfrm>
            <a:off x="0" y="6488668"/>
            <a:ext cx="2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564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B831FAA3-1C29-8650-5744-55AE0918D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8" t="7581" r="17431" b="10547"/>
          <a:stretch/>
        </p:blipFill>
        <p:spPr>
          <a:xfrm>
            <a:off x="3660575" y="3675119"/>
            <a:ext cx="2785322" cy="2785321"/>
          </a:xfrm>
          <a:prstGeom prst="rect">
            <a:avLst/>
          </a:prstGeom>
        </p:spPr>
      </p:pic>
      <p:pic>
        <p:nvPicPr>
          <p:cNvPr id="9" name="Picture 8" descr="A blue squares with yellow numbers&#10;&#10;Description automatically generated">
            <a:extLst>
              <a:ext uri="{FF2B5EF4-FFF2-40B4-BE49-F238E27FC236}">
                <a16:creationId xmlns:a16="http://schemas.microsoft.com/office/drawing/2014/main" id="{6369DDA3-5728-A21E-7919-3CB41C423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0" t="6987" r="17283" b="10745"/>
          <a:stretch/>
        </p:blipFill>
        <p:spPr>
          <a:xfrm>
            <a:off x="3632347" y="418985"/>
            <a:ext cx="2785323" cy="2785324"/>
          </a:xfrm>
          <a:prstGeom prst="rect">
            <a:avLst/>
          </a:prstGeom>
        </p:spPr>
      </p:pic>
      <p:pic>
        <p:nvPicPr>
          <p:cNvPr id="11" name="Picture 10" descr="A blue square with black numbers&#10;&#10;Description automatically generated">
            <a:extLst>
              <a:ext uri="{FF2B5EF4-FFF2-40B4-BE49-F238E27FC236}">
                <a16:creationId xmlns:a16="http://schemas.microsoft.com/office/drawing/2014/main" id="{2DDE312C-356F-9878-819C-76FD0C0F6F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t="7137" r="17134" b="10745"/>
          <a:stretch/>
        </p:blipFill>
        <p:spPr>
          <a:xfrm>
            <a:off x="7063044" y="2052147"/>
            <a:ext cx="2803823" cy="2785324"/>
          </a:xfrm>
          <a:prstGeom prst="rect">
            <a:avLst/>
          </a:prstGeom>
        </p:spPr>
      </p:pic>
      <p:pic>
        <p:nvPicPr>
          <p:cNvPr id="13" name="Picture 12" descr="A blue and yellow rectangular object with numbers&#10;&#10;Description automatically generated">
            <a:extLst>
              <a:ext uri="{FF2B5EF4-FFF2-40B4-BE49-F238E27FC236}">
                <a16:creationId xmlns:a16="http://schemas.microsoft.com/office/drawing/2014/main" id="{416D400B-EE69-CCAC-F3B1-1E7E71DA5B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6704" r="46192" b="10436"/>
          <a:stretch/>
        </p:blipFill>
        <p:spPr>
          <a:xfrm>
            <a:off x="10676833" y="393298"/>
            <a:ext cx="329514" cy="5177481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E5D0722E-8FBF-E688-5F52-8F7C1461F7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16340" y="618496"/>
            <a:ext cx="893923" cy="194176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E203C0-0540-1E77-D14C-1DF24E2805B3}"/>
              </a:ext>
            </a:extLst>
          </p:cNvPr>
          <p:cNvSpPr txBox="1"/>
          <p:nvPr/>
        </p:nvSpPr>
        <p:spPr>
          <a:xfrm>
            <a:off x="2067814" y="957750"/>
            <a:ext cx="139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8F3A28-0EAA-7C84-355F-FBF1220BD46F}"/>
                  </a:ext>
                </a:extLst>
              </p:cNvPr>
              <p:cNvSpPr txBox="1"/>
              <p:nvPr/>
            </p:nvSpPr>
            <p:spPr>
              <a:xfrm>
                <a:off x="4742375" y="2849779"/>
                <a:ext cx="313904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sz="6600" dirty="0"/>
                  <a:t>       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8F3A28-0EAA-7C84-355F-FBF1220B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75" y="2849779"/>
                <a:ext cx="313904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52EFD19-63C1-58E5-2C1C-B944CC424223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9170470" y="730821"/>
            <a:ext cx="615812" cy="202684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392DBD4-C662-7DAC-7EE4-7C59F7D20A2F}"/>
                  </a:ext>
                </a:extLst>
              </p:cNvPr>
              <p:cNvSpPr txBox="1"/>
              <p:nvPr/>
            </p:nvSpPr>
            <p:spPr>
              <a:xfrm>
                <a:off x="5837130" y="2940104"/>
                <a:ext cx="1835150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392DBD4-C662-7DAC-7EE4-7C59F7D2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130" y="2940104"/>
                <a:ext cx="183515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630A19B-BF8E-0C6C-B78A-1AC766882FB3}"/>
              </a:ext>
            </a:extLst>
          </p:cNvPr>
          <p:cNvSpPr txBox="1"/>
          <p:nvPr/>
        </p:nvSpPr>
        <p:spPr>
          <a:xfrm>
            <a:off x="8663897" y="1163538"/>
            <a:ext cx="107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Zigzag</a:t>
            </a:r>
          </a:p>
        </p:txBody>
      </p:sp>
      <p:pic>
        <p:nvPicPr>
          <p:cNvPr id="41" name="Picture 40" descr="A black and white squares with numbers&#10;&#10;Description automatically generated">
            <a:extLst>
              <a:ext uri="{FF2B5EF4-FFF2-40B4-BE49-F238E27FC236}">
                <a16:creationId xmlns:a16="http://schemas.microsoft.com/office/drawing/2014/main" id="{218C3FE0-1AEA-9C39-5122-049A9454F4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6561" r="17228" b="10578"/>
          <a:stretch/>
        </p:blipFill>
        <p:spPr>
          <a:xfrm>
            <a:off x="335081" y="2036341"/>
            <a:ext cx="2806966" cy="2785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E5203C-D774-F0AE-D1AC-000DE739ACFD}"/>
                  </a:ext>
                </a:extLst>
              </p:cNvPr>
              <p:cNvSpPr txBox="1"/>
              <p:nvPr/>
            </p:nvSpPr>
            <p:spPr>
              <a:xfrm>
                <a:off x="10676833" y="5537112"/>
                <a:ext cx="32951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.</a:t>
                </a:r>
              </a:p>
              <a:p>
                <a:pPr algn="ctr"/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E5203C-D774-F0AE-D1AC-000DE739A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833" y="5537112"/>
                <a:ext cx="329514" cy="923330"/>
              </a:xfrm>
              <a:prstGeom prst="rect">
                <a:avLst/>
              </a:prstGeom>
              <a:blipFill>
                <a:blip r:embed="rId9"/>
                <a:stretch>
                  <a:fillRect l="-3636" t="-3289" r="-4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DC55657-5BBB-55B0-7704-03AE2942A54B}"/>
              </a:ext>
            </a:extLst>
          </p:cNvPr>
          <p:cNvSpPr txBox="1"/>
          <p:nvPr/>
        </p:nvSpPr>
        <p:spPr>
          <a:xfrm>
            <a:off x="506664" y="4944670"/>
            <a:ext cx="2463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10  : 8x8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Seccion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Luminancia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3F605-FBE5-BA19-D8A1-6D5B792AF3B9}"/>
              </a:ext>
            </a:extLst>
          </p:cNvPr>
          <p:cNvSpPr txBox="1"/>
          <p:nvPr/>
        </p:nvSpPr>
        <p:spPr>
          <a:xfrm>
            <a:off x="3632200" y="170233"/>
            <a:ext cx="3139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11  :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Transformada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Discreta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Coseno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3CCCAA-D220-1594-49A9-E71023822D5D}"/>
              </a:ext>
            </a:extLst>
          </p:cNvPr>
          <p:cNvSpPr txBox="1"/>
          <p:nvPr/>
        </p:nvSpPr>
        <p:spPr>
          <a:xfrm>
            <a:off x="3982098" y="6561133"/>
            <a:ext cx="2463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12  :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Matriz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Cuantizacion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848C00-8504-7B55-F5D7-D725775F03C3}"/>
              </a:ext>
            </a:extLst>
          </p:cNvPr>
          <p:cNvSpPr txBox="1"/>
          <p:nvPr/>
        </p:nvSpPr>
        <p:spPr>
          <a:xfrm>
            <a:off x="7408373" y="4858104"/>
            <a:ext cx="2463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13  :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Matriz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Cuantizada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2211C5-CE2F-64EE-4B33-542A573E542D}"/>
              </a:ext>
            </a:extLst>
          </p:cNvPr>
          <p:cNvSpPr txBox="1"/>
          <p:nvPr/>
        </p:nvSpPr>
        <p:spPr>
          <a:xfrm>
            <a:off x="0" y="6488668"/>
            <a:ext cx="2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54" name="Picture 53" descr="A black and white grid with lines&#10;&#10;Description automatically generated">
            <a:extLst>
              <a:ext uri="{FF2B5EF4-FFF2-40B4-BE49-F238E27FC236}">
                <a16:creationId xmlns:a16="http://schemas.microsoft.com/office/drawing/2014/main" id="{CD6F16F9-F06B-77B8-323B-7F9F0C09A3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72" y="170233"/>
            <a:ext cx="1015663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F976-DAFB-1FB0-9A42-EB1258A41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Cuantizacion</a:t>
            </a:r>
            <a:r>
              <a:rPr lang="en-US" dirty="0"/>
              <a:t> </a:t>
            </a:r>
          </a:p>
        </p:txBody>
      </p:sp>
      <p:pic>
        <p:nvPicPr>
          <p:cNvPr id="4" name="Picture 3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506B68ED-D1F7-7EF1-3ADF-F594994E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" y="2252286"/>
            <a:ext cx="2655862" cy="1991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97F92-6956-4C80-A8B0-F5A4BEBA0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64" y="2252285"/>
            <a:ext cx="2655863" cy="1991138"/>
          </a:xfrm>
          <a:prstGeom prst="rect">
            <a:avLst/>
          </a:prstGeom>
        </p:spPr>
      </p:pic>
      <p:pic>
        <p:nvPicPr>
          <p:cNvPr id="8" name="Picture 7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C5357727-204D-0821-1669-19FDA293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84" y="2264631"/>
            <a:ext cx="2655862" cy="1991138"/>
          </a:xfrm>
          <a:prstGeom prst="rect">
            <a:avLst/>
          </a:prstGeom>
        </p:spPr>
      </p:pic>
      <p:pic>
        <p:nvPicPr>
          <p:cNvPr id="10" name="Picture 9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ACC26A56-6404-3F98-07CF-742D005FB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" y="4529264"/>
            <a:ext cx="2655862" cy="1991138"/>
          </a:xfrm>
          <a:prstGeom prst="rect">
            <a:avLst/>
          </a:prstGeom>
        </p:spPr>
      </p:pic>
      <p:pic>
        <p:nvPicPr>
          <p:cNvPr id="12" name="Picture 11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1FCA10E1-51D3-067A-2EC2-295BF4172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65" y="4541609"/>
            <a:ext cx="2655862" cy="1991138"/>
          </a:xfrm>
          <a:prstGeom prst="rect">
            <a:avLst/>
          </a:prstGeom>
        </p:spPr>
      </p:pic>
      <p:pic>
        <p:nvPicPr>
          <p:cNvPr id="14" name="Picture 13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53931D63-FDCA-3A7D-A221-9448F10DE8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209" y="4504570"/>
            <a:ext cx="2651237" cy="19876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C75762-D79D-F6AF-DFC0-BD0798DF683E}"/>
                  </a:ext>
                </a:extLst>
              </p:cNvPr>
              <p:cNvSpPr txBox="1"/>
              <p:nvPr/>
            </p:nvSpPr>
            <p:spPr>
              <a:xfrm>
                <a:off x="6516515" y="3605583"/>
                <a:ext cx="6518797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≤50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50≤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≤100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C75762-D79D-F6AF-DFC0-BD0798DF6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515" y="3605583"/>
                <a:ext cx="6518797" cy="13408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35F8717-881A-CA8A-798E-46F9E6912D94}"/>
              </a:ext>
            </a:extLst>
          </p:cNvPr>
          <p:cNvSpPr txBox="1"/>
          <p:nvPr/>
        </p:nvSpPr>
        <p:spPr>
          <a:xfrm>
            <a:off x="8301318" y="2852853"/>
            <a:ext cx="265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Factor de Calidad (q)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B90590-6F4D-F10F-1050-AB791023C1D8}"/>
                  </a:ext>
                </a:extLst>
              </p:cNvPr>
              <p:cNvSpPr txBox="1"/>
              <p:nvPr/>
            </p:nvSpPr>
            <p:spPr>
              <a:xfrm>
                <a:off x="6369245" y="5139120"/>
                <a:ext cx="6517340" cy="620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𝑚𝑎𝑡𝑟𝑖𝑥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𝑚𝑎𝑡𝑟𝑖𝑥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B90590-6F4D-F10F-1050-AB791023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245" y="5139120"/>
                <a:ext cx="6517340" cy="620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D34BA7C-EC1B-26E1-F2C7-C757A5981F87}"/>
              </a:ext>
            </a:extLst>
          </p:cNvPr>
          <p:cNvSpPr txBox="1"/>
          <p:nvPr/>
        </p:nvSpPr>
        <p:spPr>
          <a:xfrm>
            <a:off x="8825474" y="5849022"/>
            <a:ext cx="1900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Eq 1 : factor de </a:t>
            </a:r>
            <a:r>
              <a:rPr lang="en-US" sz="1200" dirty="0" err="1">
                <a:solidFill>
                  <a:schemeClr val="bg2">
                    <a:lumMod val="90000"/>
                  </a:schemeClr>
                </a:solidFill>
              </a:rPr>
              <a:t>calidad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A0D912-6478-01C3-65B8-61F8F479C2CA}"/>
              </a:ext>
            </a:extLst>
          </p:cNvPr>
          <p:cNvSpPr txBox="1"/>
          <p:nvPr/>
        </p:nvSpPr>
        <p:spPr>
          <a:xfrm>
            <a:off x="2724785" y="6509088"/>
            <a:ext cx="2463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Figure 13  : Matrices De </a:t>
            </a:r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Cuantizacion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2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2C55-3A11-D455-5D1A-AD460C42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73217"/>
            <a:ext cx="11234057" cy="1325562"/>
          </a:xfrm>
        </p:spPr>
        <p:txBody>
          <a:bodyPr>
            <a:normAutofit/>
          </a:bodyPr>
          <a:lstStyle/>
          <a:p>
            <a:r>
              <a:rPr lang="en-US" sz="4000" dirty="0" err="1"/>
              <a:t>Componente</a:t>
            </a:r>
            <a:r>
              <a:rPr lang="en-US" sz="4000" dirty="0"/>
              <a:t> DC, AC y </a:t>
            </a:r>
            <a:r>
              <a:rPr lang="en-US" sz="4000" dirty="0" err="1"/>
              <a:t>Codificacion</a:t>
            </a:r>
            <a:r>
              <a:rPr lang="en-US" sz="4000" dirty="0"/>
              <a:t> Huffman</a:t>
            </a:r>
          </a:p>
        </p:txBody>
      </p:sp>
      <p:pic>
        <p:nvPicPr>
          <p:cNvPr id="4" name="Picture 3" descr="A blue and yellow rectangular object with numbers&#10;&#10;Description automatically generated">
            <a:extLst>
              <a:ext uri="{FF2B5EF4-FFF2-40B4-BE49-F238E27FC236}">
                <a16:creationId xmlns:a16="http://schemas.microsoft.com/office/drawing/2014/main" id="{F4069C0C-BF1F-76B8-6C03-0BA597CA1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6704" r="46192" b="10436"/>
          <a:stretch/>
        </p:blipFill>
        <p:spPr>
          <a:xfrm>
            <a:off x="752486" y="2131814"/>
            <a:ext cx="363375" cy="4055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A262D-416C-296C-D460-3376466B66D8}"/>
                  </a:ext>
                </a:extLst>
              </p:cNvPr>
              <p:cNvSpPr txBox="1"/>
              <p:nvPr/>
            </p:nvSpPr>
            <p:spPr>
              <a:xfrm>
                <a:off x="740587" y="5725774"/>
                <a:ext cx="32951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.</a:t>
                </a:r>
              </a:p>
              <a:p>
                <a:pPr algn="ctr"/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A262D-416C-296C-D460-3376466B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7" y="5725774"/>
                <a:ext cx="329514" cy="923330"/>
              </a:xfrm>
              <a:prstGeom prst="rect">
                <a:avLst/>
              </a:prstGeom>
              <a:blipFill>
                <a:blip r:embed="rId3"/>
                <a:stretch>
                  <a:fillRect l="-3636" t="-3289" r="-4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64DEB786-B3EE-1ECA-3947-FA8FD8517A88}"/>
              </a:ext>
            </a:extLst>
          </p:cNvPr>
          <p:cNvSpPr/>
          <p:nvPr/>
        </p:nvSpPr>
        <p:spPr>
          <a:xfrm>
            <a:off x="1247907" y="2540001"/>
            <a:ext cx="457200" cy="39522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DDC20-8094-42D4-CD9D-FE5420B022D8}"/>
              </a:ext>
            </a:extLst>
          </p:cNvPr>
          <p:cNvSpPr txBox="1"/>
          <p:nvPr/>
        </p:nvSpPr>
        <p:spPr>
          <a:xfrm>
            <a:off x="1879721" y="4331454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230A7B-FD09-E599-09CB-06B38A45F7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1872" y="2316480"/>
            <a:ext cx="449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953A45-C117-8221-080B-F062526B53C4}"/>
              </a:ext>
            </a:extLst>
          </p:cNvPr>
          <p:cNvSpPr txBox="1"/>
          <p:nvPr/>
        </p:nvSpPr>
        <p:spPr>
          <a:xfrm>
            <a:off x="1711525" y="2131814"/>
            <a:ext cx="75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79D048-1576-8A57-5A89-9A5070909D7F}"/>
              </a:ext>
            </a:extLst>
          </p:cNvPr>
          <p:cNvCxnSpPr>
            <a:cxnSpLocks/>
          </p:cNvCxnSpPr>
          <p:nvPr/>
        </p:nvCxnSpPr>
        <p:spPr>
          <a:xfrm>
            <a:off x="2310096" y="2316480"/>
            <a:ext cx="59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9C212-DE62-CF64-73C8-C9672C0D2E26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540121" y="4516120"/>
            <a:ext cx="559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diagram of a run-length coding&#10;&#10;Description automatically generated">
            <a:extLst>
              <a:ext uri="{FF2B5EF4-FFF2-40B4-BE49-F238E27FC236}">
                <a16:creationId xmlns:a16="http://schemas.microsoft.com/office/drawing/2014/main" id="{31482B48-DD27-874C-79B5-C416555AF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90" y="3407333"/>
            <a:ext cx="3231996" cy="22175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B7C38E-AE76-14DB-60D2-80D3B302F5F1}"/>
              </a:ext>
            </a:extLst>
          </p:cNvPr>
          <p:cNvSpPr txBox="1"/>
          <p:nvPr/>
        </p:nvSpPr>
        <p:spPr>
          <a:xfrm>
            <a:off x="4715788" y="2111494"/>
            <a:ext cx="299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Huffman Encoding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84364A-BDC3-03BE-40E1-F1A69333E67C}"/>
              </a:ext>
            </a:extLst>
          </p:cNvPr>
          <p:cNvCxnSpPr>
            <a:stCxn id="22" idx="3"/>
          </p:cNvCxnSpPr>
          <p:nvPr/>
        </p:nvCxnSpPr>
        <p:spPr>
          <a:xfrm>
            <a:off x="6331786" y="4516120"/>
            <a:ext cx="6684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495927C-3C2B-A250-E06B-8C457C51E86E}"/>
              </a:ext>
            </a:extLst>
          </p:cNvPr>
          <p:cNvSpPr txBox="1"/>
          <p:nvPr/>
        </p:nvSpPr>
        <p:spPr>
          <a:xfrm>
            <a:off x="7000240" y="4331454"/>
            <a:ext cx="299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Huffman Encoding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40BC0-B657-8C43-DC8D-A5C932CDD0F2}"/>
              </a:ext>
            </a:extLst>
          </p:cNvPr>
          <p:cNvSpPr txBox="1"/>
          <p:nvPr/>
        </p:nvSpPr>
        <p:spPr>
          <a:xfrm>
            <a:off x="3029037" y="2131814"/>
            <a:ext cx="203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DPCM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AB98F5-C6F6-DB5B-217E-02CA6AAFD935}"/>
              </a:ext>
            </a:extLst>
          </p:cNvPr>
          <p:cNvCxnSpPr>
            <a:cxnSpLocks/>
          </p:cNvCxnSpPr>
          <p:nvPr/>
        </p:nvCxnSpPr>
        <p:spPr>
          <a:xfrm>
            <a:off x="4037296" y="2296160"/>
            <a:ext cx="59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white paper with a corner curled&#10;&#10;Description automatically generated">
            <a:extLst>
              <a:ext uri="{FF2B5EF4-FFF2-40B4-BE49-F238E27FC236}">
                <a16:creationId xmlns:a16="http://schemas.microsoft.com/office/drawing/2014/main" id="{2C418E19-0259-91B8-3524-158F812C5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53" y="1272665"/>
            <a:ext cx="1958708" cy="195870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6F2BCB-6ACA-8446-9EF9-CD48ABB055F6}"/>
              </a:ext>
            </a:extLst>
          </p:cNvPr>
          <p:cNvCxnSpPr>
            <a:cxnSpLocks/>
          </p:cNvCxnSpPr>
          <p:nvPr/>
        </p:nvCxnSpPr>
        <p:spPr>
          <a:xfrm>
            <a:off x="7131955" y="2296160"/>
            <a:ext cx="20310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5639FE-B657-7D7E-9B8F-BEBCECFC6DF5}"/>
              </a:ext>
            </a:extLst>
          </p:cNvPr>
          <p:cNvCxnSpPr>
            <a:cxnSpLocks/>
          </p:cNvCxnSpPr>
          <p:nvPr/>
        </p:nvCxnSpPr>
        <p:spPr>
          <a:xfrm flipV="1">
            <a:off x="9344930" y="3541950"/>
            <a:ext cx="550910" cy="995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6CA4A31-9BE7-CD24-DF0F-2BE13F2D2773}"/>
              </a:ext>
            </a:extLst>
          </p:cNvPr>
          <p:cNvSpPr txBox="1"/>
          <p:nvPr/>
        </p:nvSpPr>
        <p:spPr>
          <a:xfrm>
            <a:off x="9421607" y="3092873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Image.rodripeg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5AE8CC-8939-D60A-C094-2986FBB7B88B}"/>
              </a:ext>
            </a:extLst>
          </p:cNvPr>
          <p:cNvSpPr txBox="1"/>
          <p:nvPr/>
        </p:nvSpPr>
        <p:spPr>
          <a:xfrm>
            <a:off x="0" y="6488668"/>
            <a:ext cx="2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3870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mountain with snow on top&#10;&#10;Description automatically generated">
            <a:extLst>
              <a:ext uri="{FF2B5EF4-FFF2-40B4-BE49-F238E27FC236}">
                <a16:creationId xmlns:a16="http://schemas.microsoft.com/office/drawing/2014/main" id="{B3D00270-8EE5-A90C-F116-67825021D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69"/>
          <a:stretch/>
        </p:blipFill>
        <p:spPr>
          <a:xfrm>
            <a:off x="3740494" y="3596639"/>
            <a:ext cx="3693655" cy="3261360"/>
          </a:xfrm>
        </p:spPr>
      </p:pic>
      <p:pic>
        <p:nvPicPr>
          <p:cNvPr id="8" name="Content Placeholder 4" descr="A mountain with snow on top&#10;&#10;Description automatically generated">
            <a:extLst>
              <a:ext uri="{FF2B5EF4-FFF2-40B4-BE49-F238E27FC236}">
                <a16:creationId xmlns:a16="http://schemas.microsoft.com/office/drawing/2014/main" id="{509B7845-FDA0-4F04-6CB8-55BA4F1F1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/>
          <a:stretch/>
        </p:blipFill>
        <p:spPr>
          <a:xfrm>
            <a:off x="7525589" y="3596639"/>
            <a:ext cx="3693656" cy="3261361"/>
          </a:xfrm>
          <a:prstGeom prst="rect">
            <a:avLst/>
          </a:prstGeom>
        </p:spPr>
      </p:pic>
      <p:pic>
        <p:nvPicPr>
          <p:cNvPr id="12" name="Picture 11" descr="A mountain with snow on top&#10;&#10;Description automatically generated">
            <a:extLst>
              <a:ext uri="{FF2B5EF4-FFF2-40B4-BE49-F238E27FC236}">
                <a16:creationId xmlns:a16="http://schemas.microsoft.com/office/drawing/2014/main" id="{1407280D-1431-B8CE-E550-AE60358B3A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r="7421"/>
          <a:stretch/>
        </p:blipFill>
        <p:spPr>
          <a:xfrm>
            <a:off x="128119" y="1693035"/>
            <a:ext cx="3693655" cy="3534284"/>
          </a:xfrm>
          <a:prstGeom prst="rect">
            <a:avLst/>
          </a:prstGeom>
        </p:spPr>
      </p:pic>
      <p:pic>
        <p:nvPicPr>
          <p:cNvPr id="14" name="Picture 13" descr="A mountain with snow on top&#10;&#10;Description automatically generated">
            <a:extLst>
              <a:ext uri="{FF2B5EF4-FFF2-40B4-BE49-F238E27FC236}">
                <a16:creationId xmlns:a16="http://schemas.microsoft.com/office/drawing/2014/main" id="{8E8548C9-0A19-2A7B-44B5-40B3610D1B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" r="6534"/>
          <a:stretch/>
        </p:blipFill>
        <p:spPr>
          <a:xfrm>
            <a:off x="7434149" y="225138"/>
            <a:ext cx="3563397" cy="3314003"/>
          </a:xfrm>
          <a:prstGeom prst="rect">
            <a:avLst/>
          </a:prstGeom>
        </p:spPr>
      </p:pic>
      <p:pic>
        <p:nvPicPr>
          <p:cNvPr id="16" name="Picture 15" descr="A mountain with snow on top&#10;&#10;Description automatically generated">
            <a:extLst>
              <a:ext uri="{FF2B5EF4-FFF2-40B4-BE49-F238E27FC236}">
                <a16:creationId xmlns:a16="http://schemas.microsoft.com/office/drawing/2014/main" id="{93F2775E-0655-5FB4-0262-724AE008D5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r="6409"/>
          <a:stretch/>
        </p:blipFill>
        <p:spPr>
          <a:xfrm>
            <a:off x="3994402" y="251460"/>
            <a:ext cx="3439747" cy="32613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E44AE6-EBBB-C115-D89B-99947FF6FF79}"/>
              </a:ext>
            </a:extLst>
          </p:cNvPr>
          <p:cNvSpPr txBox="1"/>
          <p:nvPr/>
        </p:nvSpPr>
        <p:spPr>
          <a:xfrm>
            <a:off x="243840" y="5791200"/>
            <a:ext cx="340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Tamaño</a:t>
            </a:r>
            <a:r>
              <a:rPr lang="en-US" dirty="0"/>
              <a:t> Original : 11.858 [</a:t>
            </a:r>
            <a:r>
              <a:rPr lang="en-US" dirty="0" err="1"/>
              <a:t>Kb</a:t>
            </a:r>
            <a:r>
              <a:rPr lang="en-US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1B7E64-8CDF-FF69-4396-57716AE53C90}"/>
              </a:ext>
            </a:extLst>
          </p:cNvPr>
          <p:cNvSpPr txBox="1"/>
          <p:nvPr/>
        </p:nvSpPr>
        <p:spPr>
          <a:xfrm>
            <a:off x="0" y="6488668"/>
            <a:ext cx="2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8101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at&#10;&#10;Description automatically generated">
            <a:extLst>
              <a:ext uri="{FF2B5EF4-FFF2-40B4-BE49-F238E27FC236}">
                <a16:creationId xmlns:a16="http://schemas.microsoft.com/office/drawing/2014/main" id="{8BF8B48B-EE85-83E1-24D2-0EE4725AB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0" r="12333"/>
          <a:stretch/>
        </p:blipFill>
        <p:spPr>
          <a:xfrm>
            <a:off x="4808906" y="164139"/>
            <a:ext cx="2836494" cy="3264861"/>
          </a:xfrm>
          <a:prstGeom prst="rect">
            <a:avLst/>
          </a:prstGeom>
        </p:spPr>
      </p:pic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4FB27F15-07FF-3B5E-7E4B-06BCF75B7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r="11964"/>
          <a:stretch/>
        </p:blipFill>
        <p:spPr>
          <a:xfrm>
            <a:off x="8205444" y="119691"/>
            <a:ext cx="2843555" cy="3309310"/>
          </a:xfrm>
          <a:prstGeom prst="rect">
            <a:avLst/>
          </a:prstGeom>
        </p:spPr>
      </p:pic>
      <p:pic>
        <p:nvPicPr>
          <p:cNvPr id="9" name="Picture 8" descr="A person wearing a hat&#10;&#10;Description automatically generated">
            <a:extLst>
              <a:ext uri="{FF2B5EF4-FFF2-40B4-BE49-F238E27FC236}">
                <a16:creationId xmlns:a16="http://schemas.microsoft.com/office/drawing/2014/main" id="{C622A027-6490-C582-C99C-5793B6663F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r="10263"/>
          <a:stretch/>
        </p:blipFill>
        <p:spPr>
          <a:xfrm>
            <a:off x="139700" y="958850"/>
            <a:ext cx="4406900" cy="4940300"/>
          </a:xfrm>
          <a:prstGeom prst="rect">
            <a:avLst/>
          </a:prstGeom>
        </p:spPr>
      </p:pic>
      <p:pic>
        <p:nvPicPr>
          <p:cNvPr id="11" name="Picture 10" descr="A person wearing a hat&#10;&#10;Description automatically generated">
            <a:extLst>
              <a:ext uri="{FF2B5EF4-FFF2-40B4-BE49-F238E27FC236}">
                <a16:creationId xmlns:a16="http://schemas.microsoft.com/office/drawing/2014/main" id="{06E08710-48F5-4DA1-9F28-167EB0F3E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91" y="3429000"/>
            <a:ext cx="3754053" cy="3309310"/>
          </a:xfrm>
          <a:prstGeom prst="rect">
            <a:avLst/>
          </a:prstGeom>
        </p:spPr>
      </p:pic>
      <p:pic>
        <p:nvPicPr>
          <p:cNvPr id="13" name="Picture 12" descr="A person wearing a hat&#10;&#10;Description automatically generated">
            <a:extLst>
              <a:ext uri="{FF2B5EF4-FFF2-40B4-BE49-F238E27FC236}">
                <a16:creationId xmlns:a16="http://schemas.microsoft.com/office/drawing/2014/main" id="{179A544B-7B2D-092E-1D3C-5ABCF32558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4"/>
          <a:stretch/>
        </p:blipFill>
        <p:spPr>
          <a:xfrm>
            <a:off x="7645401" y="3384551"/>
            <a:ext cx="3619500" cy="33093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E1BF52-C299-B7CA-ECF6-54CEF414E760}"/>
              </a:ext>
            </a:extLst>
          </p:cNvPr>
          <p:cNvSpPr txBox="1"/>
          <p:nvPr/>
        </p:nvSpPr>
        <p:spPr>
          <a:xfrm>
            <a:off x="592939" y="5899150"/>
            <a:ext cx="340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Tamaño</a:t>
            </a:r>
            <a:r>
              <a:rPr lang="en-US" dirty="0"/>
              <a:t> Original : 786 [</a:t>
            </a:r>
            <a:r>
              <a:rPr lang="en-US" dirty="0" err="1"/>
              <a:t>Kb</a:t>
            </a:r>
            <a:r>
              <a:rPr lang="en-US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D45F6F-8617-7C0D-AF54-5F2918437FCA}"/>
              </a:ext>
            </a:extLst>
          </p:cNvPr>
          <p:cNvSpPr txBox="1"/>
          <p:nvPr/>
        </p:nvSpPr>
        <p:spPr>
          <a:xfrm>
            <a:off x="0" y="6488668"/>
            <a:ext cx="29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4949070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1177</TotalTime>
  <Words>322</Words>
  <Application>Microsoft Office PowerPoint</Application>
  <PresentationFormat>Widescreen</PresentationFormat>
  <Paragraphs>106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Century Schoolbook</vt:lpstr>
      <vt:lpstr>Wingdings 2</vt:lpstr>
      <vt:lpstr>View</vt:lpstr>
      <vt:lpstr>Jpeg Compression </vt:lpstr>
      <vt:lpstr>Croma Subsampling y Padding</vt:lpstr>
      <vt:lpstr>Croma Subsampling</vt:lpstr>
      <vt:lpstr>Discrete Cosine Transform</vt:lpstr>
      <vt:lpstr>PowerPoint Presentation</vt:lpstr>
      <vt:lpstr>Matriz de Cuantizacion </vt:lpstr>
      <vt:lpstr>Componente DC, AC y Codificacion Huffman</vt:lpstr>
      <vt:lpstr>PowerPoint Presentation</vt:lpstr>
      <vt:lpstr>PowerPoint Presentation</vt:lpstr>
      <vt:lpstr>PowerPoint Presentation</vt:lpstr>
      <vt:lpstr>Random Image Test</vt:lpstr>
      <vt:lpstr>PowerPoint Presentation</vt:lpstr>
      <vt:lpstr>Analisis de Error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Jpeg Compression</dc:title>
  <dc:creator>Rodrigo Muñoz Gomez</dc:creator>
  <cp:lastModifiedBy>Rodrigo Muñoz Gomez</cp:lastModifiedBy>
  <cp:revision>5</cp:revision>
  <dcterms:created xsi:type="dcterms:W3CDTF">2023-10-25T00:23:15Z</dcterms:created>
  <dcterms:modified xsi:type="dcterms:W3CDTF">2023-10-26T20:33:51Z</dcterms:modified>
</cp:coreProperties>
</file>